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3" r:id="rId2"/>
    <p:sldId id="274" r:id="rId3"/>
  </p:sldIdLst>
  <p:sldSz cx="6858000" cy="9906000" type="A4"/>
  <p:notesSz cx="6807200" cy="9939338"/>
  <p:defaultTextStyle>
    <a:defPPr>
      <a:defRPr lang="ja-JP"/>
    </a:defPPr>
    <a:lvl1pPr marL="0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1pPr>
    <a:lvl2pPr marL="269382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2pPr>
    <a:lvl3pPr marL="538764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3pPr>
    <a:lvl4pPr marL="808147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4pPr>
    <a:lvl5pPr marL="1077529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5pPr>
    <a:lvl6pPr marL="1346911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6pPr>
    <a:lvl7pPr marL="1616293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7pPr>
    <a:lvl8pPr marL="1885676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8pPr>
    <a:lvl9pPr marL="2155058" algn="l" defTabSz="538764" rtl="0" eaLnBrk="1" latinLnBrk="0" hangingPunct="1">
      <a:defRPr kumimoji="1" sz="10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5D9"/>
    <a:srgbClr val="658099"/>
    <a:srgbClr val="748DA4"/>
    <a:srgbClr val="FF66FF"/>
    <a:srgbClr val="FFCCFF"/>
    <a:srgbClr val="CCFFFF"/>
    <a:srgbClr val="DCF9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44" autoAdjust="0"/>
    <p:restoredTop sz="94660"/>
  </p:normalViewPr>
  <p:slideViewPr>
    <p:cSldViewPr snapToGrid="0">
      <p:cViewPr varScale="1">
        <p:scale>
          <a:sx n="88" d="100"/>
          <a:sy n="88" d="100"/>
        </p:scale>
        <p:origin x="34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8475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D1595CB1-5F76-482D-9CAE-B4544F9637EA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9" y="4783139"/>
            <a:ext cx="5445125" cy="3913187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4"/>
            <a:ext cx="2949575" cy="49847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49DB43EC-1555-4922-B07E-3AE500F4F9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96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5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6"/>
            <a:ext cx="5143500" cy="2391656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785" indent="0" algn="ctr">
              <a:buNone/>
              <a:defRPr sz="3556"/>
            </a:lvl2pPr>
            <a:lvl3pPr marL="1625570" indent="0" algn="ctr">
              <a:buNone/>
              <a:defRPr sz="3200"/>
            </a:lvl3pPr>
            <a:lvl4pPr marL="2438354" indent="0" algn="ctr">
              <a:buNone/>
              <a:defRPr sz="2844"/>
            </a:lvl4pPr>
            <a:lvl5pPr marL="3251140" indent="0" algn="ctr">
              <a:buNone/>
              <a:defRPr sz="2844"/>
            </a:lvl5pPr>
            <a:lvl6pPr marL="4063924" indent="0" algn="ctr">
              <a:buNone/>
              <a:defRPr sz="2844"/>
            </a:lvl6pPr>
            <a:lvl7pPr marL="4876709" indent="0" algn="ctr">
              <a:buNone/>
              <a:defRPr sz="2844"/>
            </a:lvl7pPr>
            <a:lvl8pPr marL="5689493" indent="0" algn="ctr">
              <a:buNone/>
              <a:defRPr sz="2844"/>
            </a:lvl8pPr>
            <a:lvl9pPr marL="6502278" indent="0" algn="ctr">
              <a:buNone/>
              <a:defRPr sz="2844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 userDrawn="1"/>
        </p:nvSpPr>
        <p:spPr>
          <a:xfrm>
            <a:off x="1" y="55037"/>
            <a:ext cx="9429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機密性○情報</a:t>
            </a:r>
          </a:p>
        </p:txBody>
      </p:sp>
      <p:sp>
        <p:nvSpPr>
          <p:cNvPr id="8" name="テキスト ボックス 7"/>
          <p:cNvSpPr txBox="1"/>
          <p:nvPr userDrawn="1"/>
        </p:nvSpPr>
        <p:spPr>
          <a:xfrm>
            <a:off x="6265069" y="2"/>
            <a:ext cx="5929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○○限り</a:t>
            </a:r>
          </a:p>
        </p:txBody>
      </p:sp>
    </p:spTree>
    <p:extLst>
      <p:ext uri="{BB962C8B-B14F-4D97-AF65-F5344CB8AC3E}">
        <p14:creationId xmlns:p14="http://schemas.microsoft.com/office/powerpoint/2010/main" val="262733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00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8" y="527402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9" y="527402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279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310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3"/>
            <a:ext cx="5915025" cy="4120620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8"/>
            <a:ext cx="5915025" cy="2166937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1pPr>
            <a:lvl2pPr marL="812785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57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354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14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3924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709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493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27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13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9" y="2637016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6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16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3" y="2428346"/>
            <a:ext cx="2901255" cy="1190095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785" indent="0">
              <a:buNone/>
              <a:defRPr sz="3556" b="1"/>
            </a:lvl2pPr>
            <a:lvl3pPr marL="1625570" indent="0">
              <a:buNone/>
              <a:defRPr sz="3200" b="1"/>
            </a:lvl3pPr>
            <a:lvl4pPr marL="2438354" indent="0">
              <a:buNone/>
              <a:defRPr sz="2844" b="1"/>
            </a:lvl4pPr>
            <a:lvl5pPr marL="3251140" indent="0">
              <a:buNone/>
              <a:defRPr sz="2844" b="1"/>
            </a:lvl5pPr>
            <a:lvl6pPr marL="4063924" indent="0">
              <a:buNone/>
              <a:defRPr sz="2844" b="1"/>
            </a:lvl6pPr>
            <a:lvl7pPr marL="4876709" indent="0">
              <a:buNone/>
              <a:defRPr sz="2844" b="1"/>
            </a:lvl7pPr>
            <a:lvl8pPr marL="5689493" indent="0">
              <a:buNone/>
              <a:defRPr sz="2844" b="1"/>
            </a:lvl8pPr>
            <a:lvl9pPr marL="6502278" indent="0">
              <a:buNone/>
              <a:defRPr sz="284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3" y="3618445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4" y="2428346"/>
            <a:ext cx="2915543" cy="1190095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785" indent="0">
              <a:buNone/>
              <a:defRPr sz="3556" b="1"/>
            </a:lvl2pPr>
            <a:lvl3pPr marL="1625570" indent="0">
              <a:buNone/>
              <a:defRPr sz="3200" b="1"/>
            </a:lvl3pPr>
            <a:lvl4pPr marL="2438354" indent="0">
              <a:buNone/>
              <a:defRPr sz="2844" b="1"/>
            </a:lvl4pPr>
            <a:lvl5pPr marL="3251140" indent="0">
              <a:buNone/>
              <a:defRPr sz="2844" b="1"/>
            </a:lvl5pPr>
            <a:lvl6pPr marL="4063924" indent="0">
              <a:buNone/>
              <a:defRPr sz="2844" b="1"/>
            </a:lvl6pPr>
            <a:lvl7pPr marL="4876709" indent="0">
              <a:buNone/>
              <a:defRPr sz="2844" b="1"/>
            </a:lvl7pPr>
            <a:lvl8pPr marL="5689493" indent="0">
              <a:buNone/>
              <a:defRPr sz="2844" b="1"/>
            </a:lvl8pPr>
            <a:lvl9pPr marL="6502278" indent="0">
              <a:buNone/>
              <a:defRPr sz="284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4" y="3618445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8466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22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2402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2" y="660401"/>
            <a:ext cx="2211883" cy="23114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2" y="2971802"/>
            <a:ext cx="2211883" cy="5505627"/>
          </a:xfrm>
        </p:spPr>
        <p:txBody>
          <a:bodyPr/>
          <a:lstStyle>
            <a:lvl1pPr marL="0" indent="0">
              <a:buNone/>
              <a:defRPr sz="2844"/>
            </a:lvl1pPr>
            <a:lvl2pPr marL="812785" indent="0">
              <a:buNone/>
              <a:defRPr sz="2489"/>
            </a:lvl2pPr>
            <a:lvl3pPr marL="1625570" indent="0">
              <a:buNone/>
              <a:defRPr sz="2133"/>
            </a:lvl3pPr>
            <a:lvl4pPr marL="2438354" indent="0">
              <a:buNone/>
              <a:defRPr sz="1778"/>
            </a:lvl4pPr>
            <a:lvl5pPr marL="3251140" indent="0">
              <a:buNone/>
              <a:defRPr sz="1778"/>
            </a:lvl5pPr>
            <a:lvl6pPr marL="4063924" indent="0">
              <a:buNone/>
              <a:defRPr sz="1778"/>
            </a:lvl6pPr>
            <a:lvl7pPr marL="4876709" indent="0">
              <a:buNone/>
              <a:defRPr sz="1778"/>
            </a:lvl7pPr>
            <a:lvl8pPr marL="5689493" indent="0">
              <a:buNone/>
              <a:defRPr sz="1778"/>
            </a:lvl8pPr>
            <a:lvl9pPr marL="6502278" indent="0">
              <a:buNone/>
              <a:defRPr sz="177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8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2" y="660401"/>
            <a:ext cx="2211883" cy="23114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 marL="0" indent="0">
              <a:buNone/>
              <a:defRPr sz="5689"/>
            </a:lvl1pPr>
            <a:lvl2pPr marL="812785" indent="0">
              <a:buNone/>
              <a:defRPr sz="4978"/>
            </a:lvl2pPr>
            <a:lvl3pPr marL="1625570" indent="0">
              <a:buNone/>
              <a:defRPr sz="4267"/>
            </a:lvl3pPr>
            <a:lvl4pPr marL="2438354" indent="0">
              <a:buNone/>
              <a:defRPr sz="3556"/>
            </a:lvl4pPr>
            <a:lvl5pPr marL="3251140" indent="0">
              <a:buNone/>
              <a:defRPr sz="3556"/>
            </a:lvl5pPr>
            <a:lvl6pPr marL="4063924" indent="0">
              <a:buNone/>
              <a:defRPr sz="3556"/>
            </a:lvl6pPr>
            <a:lvl7pPr marL="4876709" indent="0">
              <a:buNone/>
              <a:defRPr sz="3556"/>
            </a:lvl7pPr>
            <a:lvl8pPr marL="5689493" indent="0">
              <a:buNone/>
              <a:defRPr sz="3556"/>
            </a:lvl8pPr>
            <a:lvl9pPr marL="6502278" indent="0">
              <a:buNone/>
              <a:defRPr sz="3556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2" y="2971802"/>
            <a:ext cx="2211883" cy="5505627"/>
          </a:xfrm>
        </p:spPr>
        <p:txBody>
          <a:bodyPr/>
          <a:lstStyle>
            <a:lvl1pPr marL="0" indent="0">
              <a:buNone/>
              <a:defRPr sz="2844"/>
            </a:lvl1pPr>
            <a:lvl2pPr marL="812785" indent="0">
              <a:buNone/>
              <a:defRPr sz="2489"/>
            </a:lvl2pPr>
            <a:lvl3pPr marL="1625570" indent="0">
              <a:buNone/>
              <a:defRPr sz="2133"/>
            </a:lvl3pPr>
            <a:lvl4pPr marL="2438354" indent="0">
              <a:buNone/>
              <a:defRPr sz="1778"/>
            </a:lvl4pPr>
            <a:lvl5pPr marL="3251140" indent="0">
              <a:buNone/>
              <a:defRPr sz="1778"/>
            </a:lvl5pPr>
            <a:lvl6pPr marL="4063924" indent="0">
              <a:buNone/>
              <a:defRPr sz="1778"/>
            </a:lvl6pPr>
            <a:lvl7pPr marL="4876709" indent="0">
              <a:buNone/>
              <a:defRPr sz="1778"/>
            </a:lvl7pPr>
            <a:lvl8pPr marL="5689493" indent="0">
              <a:buNone/>
              <a:defRPr sz="1778"/>
            </a:lvl8pPr>
            <a:lvl9pPr marL="6502278" indent="0">
              <a:buNone/>
              <a:defRPr sz="177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057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9" y="2637016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DDDA-D0E9-49A8-AE64-4780946CB66F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4" y="9181399"/>
            <a:ext cx="2314575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A7DAE-B1A8-49FD-A74C-0F3ACDC125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702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625570" rtl="0" eaLnBrk="1" latinLnBrk="0" hangingPunct="1">
        <a:lnSpc>
          <a:spcPct val="90000"/>
        </a:lnSpc>
        <a:spcBef>
          <a:spcPct val="0"/>
        </a:spcBef>
        <a:buNone/>
        <a:defRPr kumimoji="1"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93" indent="-406393" algn="l" defTabSz="162557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kumimoji="1"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177" indent="-406393" algn="l" defTabSz="162557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962" indent="-406393" algn="l" defTabSz="162557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747" indent="-406393" algn="l" defTabSz="162557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531" indent="-406393" algn="l" defTabSz="162557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317" indent="-406393" algn="l" defTabSz="162557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101" indent="-406393" algn="l" defTabSz="162557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886" indent="-406393" algn="l" defTabSz="162557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670" indent="-406393" algn="l" defTabSz="162557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85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0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354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140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924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709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493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278" algn="l" defTabSz="1625570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80A875C-74CA-4117-A2CD-8403092D2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55" y="1475238"/>
            <a:ext cx="6154009" cy="3353382"/>
          </a:xfrm>
          <a:prstGeom prst="rect">
            <a:avLst/>
          </a:prstGeom>
        </p:spPr>
      </p:pic>
      <p:sp>
        <p:nvSpPr>
          <p:cNvPr id="8" name="テキスト ボックス 1">
            <a:extLst>
              <a:ext uri="{FF2B5EF4-FFF2-40B4-BE49-F238E27FC236}">
                <a16:creationId xmlns:a16="http://schemas.microsoft.com/office/drawing/2014/main" id="{D8455469-9EFD-4DB7-B2D8-363440EBF929}"/>
              </a:ext>
            </a:extLst>
          </p:cNvPr>
          <p:cNvSpPr txBox="1"/>
          <p:nvPr/>
        </p:nvSpPr>
        <p:spPr>
          <a:xfrm>
            <a:off x="-13318" y="7156"/>
            <a:ext cx="6863697" cy="1459006"/>
          </a:xfrm>
          <a:prstGeom prst="round2DiagRect">
            <a:avLst>
              <a:gd name="adj1" fmla="val 15361"/>
              <a:gd name="adj2" fmla="val 0"/>
            </a:avLst>
          </a:prstGeom>
          <a:solidFill>
            <a:srgbClr val="FF6600"/>
          </a:solidFill>
          <a:ln w="6350">
            <a:solidFill>
              <a:srgbClr val="FF66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10800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algn="dist">
              <a:spcAft>
                <a:spcPts val="0"/>
              </a:spcAft>
              <a:tabLst>
                <a:tab pos="2430780" algn="l"/>
              </a:tabLst>
            </a:pPr>
            <a:r>
              <a:rPr lang="ja-JP" sz="5000" b="1" kern="1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HG丸ｺﾞｼｯｸM-PRO" panose="020F0600000000000000" pitchFamily="50" charset="-128"/>
                <a:cs typeface="Times New Roman" panose="02020603050405020304" pitchFamily="18" charset="0"/>
              </a:rPr>
              <a:t>農地中間管理事業</a:t>
            </a:r>
            <a:endParaRPr lang="ja-JP" sz="5000" b="1" kern="100" dirty="0">
              <a:ln w="1016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400" kern="100" dirty="0">
                <a:solidFill>
                  <a:srgbClr val="FFFFFF"/>
                </a:solidFill>
                <a:effectLst/>
                <a:latin typeface="HG丸ｺﾞｼｯｸM-PRO" panose="020F0600000000000000" pitchFamily="50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0" name="角丸四角形 5">
            <a:extLst>
              <a:ext uri="{FF2B5EF4-FFF2-40B4-BE49-F238E27FC236}">
                <a16:creationId xmlns:a16="http://schemas.microsoft.com/office/drawing/2014/main" id="{F9C5A04D-A1E3-4B53-BA8A-5E9B9CF0421C}"/>
              </a:ext>
            </a:extLst>
          </p:cNvPr>
          <p:cNvSpPr/>
          <p:nvPr/>
        </p:nvSpPr>
        <p:spPr>
          <a:xfrm>
            <a:off x="5366385" y="-26570"/>
            <a:ext cx="1876425" cy="400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050" kern="100" dirty="0">
                <a:effectLst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【令和</a:t>
            </a:r>
            <a:r>
              <a:rPr lang="ja-JP" altLang="en-US" sz="1050" kern="100" dirty="0"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８年度</a:t>
            </a:r>
            <a:r>
              <a:rPr lang="ja-JP" sz="1050" kern="100" dirty="0">
                <a:effectLst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】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8">
            <a:extLst>
              <a:ext uri="{FF2B5EF4-FFF2-40B4-BE49-F238E27FC236}">
                <a16:creationId xmlns:a16="http://schemas.microsoft.com/office/drawing/2014/main" id="{E90B7A4E-E06B-462A-8A2F-B44E2AA37E40}"/>
              </a:ext>
            </a:extLst>
          </p:cNvPr>
          <p:cNvSpPr txBox="1"/>
          <p:nvPr/>
        </p:nvSpPr>
        <p:spPr>
          <a:xfrm>
            <a:off x="-28779" y="965912"/>
            <a:ext cx="6884635" cy="509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1" indent="701040"/>
            <a:endParaRPr lang="en-US" alt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lvl="1" indent="701040"/>
            <a:endParaRPr lang="en-US" altLang="ja-JP" sz="1050" kern="100" dirty="0"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21D0E42-B051-4314-BB6A-D51198E4C786}"/>
              </a:ext>
            </a:extLst>
          </p:cNvPr>
          <p:cNvSpPr txBox="1"/>
          <p:nvPr/>
        </p:nvSpPr>
        <p:spPr>
          <a:xfrm>
            <a:off x="97568" y="1001167"/>
            <a:ext cx="66696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kern="100" dirty="0"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ja-JP" altLang="ja-JP" sz="1100" b="1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農地中間管理事業とは、</a:t>
            </a:r>
            <a:r>
              <a:rPr lang="ja-JP" altLang="en-US" sz="1100" b="1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県が指定する農地中間管理機構が、市町が定める地域計画に基づいて、農地を貸したい人から借り受け、まとまりのある形で貸付けする事業です。</a:t>
            </a:r>
            <a:endParaRPr lang="ja-JP" altLang="ja-JP" sz="1050" kern="100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DB76095-6BE6-4EA7-A8E7-C492E323E4A0}"/>
              </a:ext>
            </a:extLst>
          </p:cNvPr>
          <p:cNvGrpSpPr/>
          <p:nvPr/>
        </p:nvGrpSpPr>
        <p:grpSpPr>
          <a:xfrm>
            <a:off x="87628" y="4986548"/>
            <a:ext cx="3361736" cy="4674628"/>
            <a:chOff x="196366" y="5007142"/>
            <a:chExt cx="3361736" cy="4674628"/>
          </a:xfrm>
        </p:grpSpPr>
        <p:sp>
          <p:nvSpPr>
            <p:cNvPr id="68" name="角丸四角形 11">
              <a:extLst>
                <a:ext uri="{FF2B5EF4-FFF2-40B4-BE49-F238E27FC236}">
                  <a16:creationId xmlns:a16="http://schemas.microsoft.com/office/drawing/2014/main" id="{4B88EE9D-AFF8-4064-86A7-A0830FABADC8}"/>
                </a:ext>
              </a:extLst>
            </p:cNvPr>
            <p:cNvSpPr/>
            <p:nvPr/>
          </p:nvSpPr>
          <p:spPr>
            <a:xfrm>
              <a:off x="196366" y="5007142"/>
              <a:ext cx="3341372" cy="35226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0" rtlCol="0" anchor="ctr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ja-JP" sz="1400" b="1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出し手のメリット</a:t>
              </a:r>
              <a:r>
                <a:rPr lang="ja-JP" altLang="en-US" sz="1200" b="1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（貸付者）</a:t>
              </a:r>
              <a:endParaRPr lang="ja-JP" sz="12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endParaRPr>
            </a:p>
          </p:txBody>
        </p:sp>
        <p:grpSp>
          <p:nvGrpSpPr>
            <p:cNvPr id="69" name="グループ化 68">
              <a:extLst>
                <a:ext uri="{FF2B5EF4-FFF2-40B4-BE49-F238E27FC236}">
                  <a16:creationId xmlns:a16="http://schemas.microsoft.com/office/drawing/2014/main" id="{B935FC5B-7A64-40B7-92C7-1D3193373440}"/>
                </a:ext>
              </a:extLst>
            </p:cNvPr>
            <p:cNvGrpSpPr/>
            <p:nvPr/>
          </p:nvGrpSpPr>
          <p:grpSpPr>
            <a:xfrm>
              <a:off x="201599" y="5433546"/>
              <a:ext cx="3356503" cy="4248224"/>
              <a:chOff x="-32717" y="-515728"/>
              <a:chExt cx="3356503" cy="4248224"/>
            </a:xfrm>
          </p:grpSpPr>
          <p:sp>
            <p:nvSpPr>
              <p:cNvPr id="70" name="角丸四角形 22">
                <a:extLst>
                  <a:ext uri="{FF2B5EF4-FFF2-40B4-BE49-F238E27FC236}">
                    <a16:creationId xmlns:a16="http://schemas.microsoft.com/office/drawing/2014/main" id="{F9CDB110-8F95-4F49-84C3-4D1D3682A6BF}"/>
                  </a:ext>
                </a:extLst>
              </p:cNvPr>
              <p:cNvSpPr/>
              <p:nvPr/>
            </p:nvSpPr>
            <p:spPr>
              <a:xfrm>
                <a:off x="-32717" y="-515728"/>
                <a:ext cx="3333643" cy="1908599"/>
              </a:xfrm>
              <a:prstGeom prst="roundRect">
                <a:avLst>
                  <a:gd name="adj" fmla="val 209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317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１</a:t>
                </a:r>
                <a:r>
                  <a:rPr lang="en-US" alt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.</a:t>
                </a: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公的機関なので安心</a:t>
                </a:r>
                <a:r>
                  <a:rPr lang="ja-JP" altLang="en-US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です</a:t>
                </a:r>
                <a:endParaRPr lang="en-US" altLang="ja-JP" sz="1200" b="1" kern="1200" dirty="0">
                  <a:solidFill>
                    <a:srgbClr val="C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endParaRPr lang="ja-JP" sz="6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</a:t>
                </a:r>
                <a:r>
                  <a:rPr lang="ja-JP" altLang="en-US" sz="1050" kern="1200" dirty="0">
                    <a:solidFill>
                      <a:schemeClr val="tx1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県から指定を受けた</a:t>
                </a:r>
                <a:r>
                  <a:rPr lang="ja-JP" altLang="en-US" sz="1050" dirty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機構が農地をお借りし、受け手に貸し付けます。</a:t>
                </a:r>
                <a:endParaRPr lang="en-US" altLang="ja-JP" sz="1050" kern="1200" dirty="0">
                  <a:solidFill>
                    <a:schemeClr val="tx1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050" dirty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</a:t>
                </a:r>
                <a:r>
                  <a:rPr lang="ja-JP" altLang="en-US" sz="1050" kern="1200" dirty="0">
                    <a:solidFill>
                      <a:schemeClr val="tx1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賃借料の受取り方法は、次</a:t>
                </a:r>
                <a:r>
                  <a:rPr lang="ja-JP" altLang="en-US" sz="1050" dirty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から</a:t>
                </a:r>
                <a:r>
                  <a:rPr lang="ja-JP" altLang="en-US" sz="1050" kern="1200" dirty="0">
                    <a:solidFill>
                      <a:schemeClr val="tx1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選択することができます。</a:t>
                </a:r>
                <a:r>
                  <a:rPr lang="ja-JP" sz="1050" kern="1200" dirty="0">
                    <a:solidFill>
                      <a:schemeClr val="tx1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</a:t>
                </a:r>
                <a:endParaRPr lang="en-US" altLang="ja-JP" sz="1050" kern="1200" dirty="0">
                  <a:solidFill>
                    <a:schemeClr val="tx1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endParaRPr lang="en-US" altLang="ja-JP" sz="500" kern="1200" dirty="0">
                  <a:solidFill>
                    <a:schemeClr val="tx1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050" b="1" dirty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 </a:t>
                </a:r>
                <a:r>
                  <a:rPr lang="ja-JP" altLang="en-US" sz="1200" b="1" dirty="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①機構を通じた受取   ②受け手から直接受取</a:t>
                </a:r>
                <a:endParaRPr lang="en-US" altLang="ja-JP" sz="1200" b="1" dirty="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endParaRPr lang="en-US" altLang="ja-JP" sz="50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ja-JP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※</a:t>
                </a:r>
                <a:r>
                  <a:rPr lang="ja-JP" altLang="en-US" sz="1050" dirty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賃借料の受取り方法は、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受け手との合意により決</a:t>
                </a:r>
                <a:endParaRPr lang="en-US" altLang="ja-JP" sz="105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まります。</a:t>
                </a:r>
                <a:r>
                  <a:rPr lang="en-US" altLang="ja-JP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</a:t>
                </a:r>
              </a:p>
              <a:p>
                <a:pPr>
                  <a:spcAft>
                    <a:spcPts val="0"/>
                  </a:spcAft>
                </a:pPr>
                <a:r>
                  <a:rPr lang="en-US" altLang="ja-JP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※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使用貸借（無償）や物納（玄米のみ）も選択でき</a:t>
                </a:r>
                <a:endParaRPr lang="en-US" altLang="ja-JP" sz="105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ます。</a:t>
                </a:r>
                <a:endParaRPr lang="ja-JP" sz="105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</p:txBody>
          </p:sp>
          <p:sp>
            <p:nvSpPr>
              <p:cNvPr id="71" name="角丸四角形 22">
                <a:extLst>
                  <a:ext uri="{FF2B5EF4-FFF2-40B4-BE49-F238E27FC236}">
                    <a16:creationId xmlns:a16="http://schemas.microsoft.com/office/drawing/2014/main" id="{8C8A5C07-F368-4759-8124-97B638245E51}"/>
                  </a:ext>
                </a:extLst>
              </p:cNvPr>
              <p:cNvSpPr/>
              <p:nvPr/>
            </p:nvSpPr>
            <p:spPr>
              <a:xfrm>
                <a:off x="-9857" y="1473042"/>
                <a:ext cx="3333643" cy="1136328"/>
              </a:xfrm>
              <a:prstGeom prst="roundRect">
                <a:avLst>
                  <a:gd name="adj" fmla="val 209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317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２</a:t>
                </a:r>
                <a:r>
                  <a:rPr lang="en-US" alt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.</a:t>
                </a: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契約</a:t>
                </a:r>
                <a:r>
                  <a:rPr lang="ja-JP" altLang="en-US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期間</a:t>
                </a: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満了後は必ず農地が戻ります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sz="50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sz="120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</a:t>
                </a:r>
                <a:r>
                  <a:rPr lang="ja-JP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お借りした農地は、契約期間満了後</a:t>
                </a: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に</a:t>
                </a:r>
                <a:r>
                  <a:rPr lang="ja-JP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必ず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お返しします。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引き続き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貸付け</a:t>
                </a:r>
                <a:r>
                  <a:rPr lang="ja-JP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を</a:t>
                </a: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希望</a:t>
                </a:r>
                <a:r>
                  <a:rPr lang="ja-JP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する場合は、再度手続きを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お願いし</a:t>
                </a:r>
                <a:r>
                  <a:rPr lang="ja-JP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ます。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</p:txBody>
          </p:sp>
          <p:sp>
            <p:nvSpPr>
              <p:cNvPr id="72" name="角丸四角形 22">
                <a:extLst>
                  <a:ext uri="{FF2B5EF4-FFF2-40B4-BE49-F238E27FC236}">
                    <a16:creationId xmlns:a16="http://schemas.microsoft.com/office/drawing/2014/main" id="{D06A5A7C-DC4D-42C4-8822-21E6F4E1E1F3}"/>
                  </a:ext>
                </a:extLst>
              </p:cNvPr>
              <p:cNvSpPr/>
              <p:nvPr/>
            </p:nvSpPr>
            <p:spPr>
              <a:xfrm>
                <a:off x="-8676" y="2689540"/>
                <a:ext cx="3331146" cy="1042956"/>
              </a:xfrm>
              <a:prstGeom prst="roundRect">
                <a:avLst>
                  <a:gd name="adj" fmla="val 209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317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３</a:t>
                </a:r>
                <a:r>
                  <a:rPr lang="en-US" alt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.</a:t>
                </a: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農地は適切に</a:t>
                </a:r>
                <a:r>
                  <a:rPr lang="ja-JP" altLang="en-US" sz="1200" b="1" dirty="0">
                    <a:solidFill>
                      <a:srgbClr val="C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管理</a:t>
                </a: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されます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500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ＭＳ Ｐゴシック" panose="020B0600070205080204" pitchFamily="50" charset="-128"/>
                    <a:cs typeface="Meiryo UI" panose="020B0604030504040204" pitchFamily="50" charset="-128"/>
                  </a:rPr>
                  <a:t> 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sz="120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機構を通して貸付けした農地の</a:t>
                </a:r>
                <a:r>
                  <a:rPr lang="ja-JP" sz="105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ＭＳ Ｐゴシック" panose="020B0600070205080204" pitchFamily="50" charset="-128"/>
                  </a:rPr>
                  <a:t>耕作者が不在になった場合は、新たな耕作者に貸付けを行うまでの間、機構</a:t>
                </a:r>
                <a:r>
                  <a:rPr lang="ja-JP" altLang="en-US" sz="1050" dirty="0">
                    <a:solidFill>
                      <a:schemeClr val="tx1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ＭＳ Ｐゴシック" panose="020B0600070205080204" pitchFamily="50" charset="-128"/>
                  </a:rPr>
                  <a:t>が</a:t>
                </a:r>
                <a:r>
                  <a:rPr lang="ja-JP" sz="105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ＭＳ Ｐゴシック" panose="020B0600070205080204" pitchFamily="50" charset="-128"/>
                  </a:rPr>
                  <a:t>保全管理を行います</a:t>
                </a:r>
                <a:r>
                  <a:rPr lang="ja-JP" altLang="en-US" sz="105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ＭＳ Ｐゴシック" panose="020B0600070205080204" pitchFamily="50" charset="-128"/>
                  </a:rPr>
                  <a:t>。</a:t>
                </a:r>
                <a:r>
                  <a:rPr lang="ja-JP" sz="105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ＭＳ Ｐゴシック" panose="020B0600070205080204" pitchFamily="50" charset="-128"/>
                  </a:rPr>
                  <a:t>（最長１年間）</a:t>
                </a:r>
                <a:endParaRPr lang="ja-JP" sz="105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</p:txBody>
          </p:sp>
        </p:grpSp>
      </p:grpSp>
      <p:sp>
        <p:nvSpPr>
          <p:cNvPr id="14" name="角丸四角形 11">
            <a:extLst>
              <a:ext uri="{FF2B5EF4-FFF2-40B4-BE49-F238E27FC236}">
                <a16:creationId xmlns:a16="http://schemas.microsoft.com/office/drawing/2014/main" id="{3F5C09A8-67B9-41F9-8A6E-B1273D1602EB}"/>
              </a:ext>
            </a:extLst>
          </p:cNvPr>
          <p:cNvSpPr/>
          <p:nvPr/>
        </p:nvSpPr>
        <p:spPr>
          <a:xfrm>
            <a:off x="372533" y="1495400"/>
            <a:ext cx="6169899" cy="3444870"/>
          </a:xfrm>
          <a:prstGeom prst="roundRect">
            <a:avLst>
              <a:gd name="adj" fmla="val 3334"/>
            </a:avLst>
          </a:prstGeom>
          <a:noFill/>
          <a:ln w="381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5947446-08B9-4351-A646-131326AB37EC}"/>
              </a:ext>
            </a:extLst>
          </p:cNvPr>
          <p:cNvGrpSpPr/>
          <p:nvPr/>
        </p:nvGrpSpPr>
        <p:grpSpPr>
          <a:xfrm>
            <a:off x="3475382" y="4986229"/>
            <a:ext cx="3307628" cy="4674299"/>
            <a:chOff x="3475382" y="4986229"/>
            <a:chExt cx="3307628" cy="4674299"/>
          </a:xfrm>
        </p:grpSpPr>
        <p:sp>
          <p:nvSpPr>
            <p:cNvPr id="66" name="角丸四角形 22">
              <a:extLst>
                <a:ext uri="{FF2B5EF4-FFF2-40B4-BE49-F238E27FC236}">
                  <a16:creationId xmlns:a16="http://schemas.microsoft.com/office/drawing/2014/main" id="{2B606F97-FA24-4C22-BA2C-0CC7DB7FF249}"/>
                </a:ext>
              </a:extLst>
            </p:cNvPr>
            <p:cNvSpPr/>
            <p:nvPr/>
          </p:nvSpPr>
          <p:spPr>
            <a:xfrm>
              <a:off x="3504778" y="8339611"/>
              <a:ext cx="3268980" cy="1320917"/>
            </a:xfrm>
            <a:prstGeom prst="roundRect">
              <a:avLst>
                <a:gd name="adj" fmla="val 209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ja-JP" altLang="en-US" sz="1200" b="1" kern="1200" dirty="0">
                  <a:solidFill>
                    <a:srgbClr val="C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３</a:t>
              </a:r>
              <a:r>
                <a:rPr lang="en-US" altLang="ja-JP" sz="1200" b="1" kern="1200" dirty="0">
                  <a:solidFill>
                    <a:srgbClr val="C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.</a:t>
              </a:r>
              <a:r>
                <a:rPr lang="ja-JP" sz="1200" b="1" kern="1200" dirty="0">
                  <a:solidFill>
                    <a:srgbClr val="C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 遊休農地を解消して貸付</a:t>
              </a:r>
              <a:r>
                <a:rPr lang="ja-JP" altLang="en-US" sz="1200" b="1" dirty="0">
                  <a:solidFill>
                    <a:srgbClr val="C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け</a:t>
              </a:r>
              <a:r>
                <a:rPr lang="ja-JP" sz="1200" b="1" kern="1200" dirty="0">
                  <a:solidFill>
                    <a:srgbClr val="C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します</a:t>
              </a:r>
              <a:endParaRPr lang="ja-JP" sz="12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endParaRPr>
            </a:p>
            <a:p>
              <a:pPr>
                <a:spcAft>
                  <a:spcPts val="0"/>
                </a:spcAft>
              </a:pPr>
              <a:r>
                <a:rPr lang="en-US" sz="500" kern="1200" dirty="0">
                  <a:solidFill>
                    <a:srgbClr val="000000"/>
                  </a:solidFill>
                  <a:effectLst/>
                  <a:latin typeface="HG丸ｺﾞｼｯｸM-PRO" panose="020F0600000000000000" pitchFamily="50" charset="-128"/>
                  <a:ea typeface="ＭＳ Ｐゴシック" panose="020B0600070205080204" pitchFamily="50" charset="-128"/>
                  <a:cs typeface="Meiryo UI" panose="020B0604030504040204" pitchFamily="50" charset="-128"/>
                </a:rPr>
                <a:t> </a:t>
              </a:r>
              <a:endParaRPr lang="ja-JP" sz="12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endParaRPr>
            </a:p>
            <a:p>
              <a:pPr>
                <a:spcAft>
                  <a:spcPts val="0"/>
                </a:spcAft>
              </a:pPr>
              <a:r>
                <a:rPr lang="ja-JP" sz="120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　</a:t>
              </a:r>
              <a:r>
                <a:rPr lang="ja-JP" altLang="en-US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利用し</a:t>
              </a:r>
              <a:r>
                <a:rPr lang="ja-JP" altLang="en-US" sz="105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たい</a:t>
              </a:r>
              <a:r>
                <a:rPr lang="ja-JP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遊休農地</a:t>
              </a:r>
              <a:r>
                <a:rPr lang="ja-JP" altLang="en-US" sz="105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が</a:t>
              </a:r>
              <a:r>
                <a:rPr lang="ja-JP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補助事業の対象となる場合は、機構が耕作可能な状態にして農地の貸付けを行います</a:t>
              </a:r>
              <a:r>
                <a:rPr lang="ja-JP" altLang="en-US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。</a:t>
              </a:r>
              <a:endParaRPr lang="en-US" altLang="ja-JP" sz="1050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0"/>
                </a:spcAft>
              </a:pPr>
              <a:endParaRPr lang="en-US" altLang="ja-JP" sz="600" dirty="0">
                <a:solidFill>
                  <a:srgbClr val="000000"/>
                </a:solidFill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0"/>
                </a:spcAft>
              </a:pPr>
              <a:r>
                <a:rPr lang="en-US" altLang="ja-JP" sz="105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※</a:t>
              </a:r>
              <a:r>
                <a:rPr lang="ja-JP" altLang="en-US" sz="105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（参考）</a:t>
              </a:r>
              <a:r>
                <a:rPr lang="ja-JP" altLang="en-US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令和７年度上限額 </a:t>
              </a:r>
              <a:r>
                <a:rPr lang="en-US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4.3</a:t>
              </a:r>
              <a:r>
                <a:rPr lang="ja-JP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万円</a:t>
              </a:r>
              <a:r>
                <a:rPr lang="en-US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/10</a:t>
              </a:r>
              <a:r>
                <a:rPr lang="ja-JP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rPr>
                <a:t>ａ</a:t>
              </a:r>
              <a:endParaRPr lang="en-US" altLang="ja-JP" sz="5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ＭＳ Ｐゴシック" panose="020B0600070205080204" pitchFamily="50" charset="-128"/>
              </a:endParaRPr>
            </a:p>
            <a:p>
              <a:pPr>
                <a:spcAft>
                  <a:spcPts val="0"/>
                </a:spcAft>
              </a:pPr>
              <a:r>
                <a:rPr lang="en-US" altLang="ja-JP" sz="105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ＭＳ Ｐゴシック" panose="020B0600070205080204" pitchFamily="50" charset="-128"/>
                </a:rPr>
                <a:t>※</a:t>
              </a:r>
              <a:r>
                <a:rPr lang="ja-JP" altLang="en-US" sz="105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ＭＳ Ｐゴシック" panose="020B0600070205080204" pitchFamily="50" charset="-128"/>
                </a:rPr>
                <a:t>事業実施の前年度までに、ご相談ください。</a:t>
              </a:r>
              <a:endParaRPr lang="ja-JP" sz="12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endParaRPr>
            </a:p>
          </p:txBody>
        </p: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96659849-7ADC-41BF-A4FF-98D863EBCBBE}"/>
                </a:ext>
              </a:extLst>
            </p:cNvPr>
            <p:cNvGrpSpPr/>
            <p:nvPr/>
          </p:nvGrpSpPr>
          <p:grpSpPr>
            <a:xfrm>
              <a:off x="3475382" y="4986229"/>
              <a:ext cx="3307628" cy="3312721"/>
              <a:chOff x="3475382" y="4986229"/>
              <a:chExt cx="3307628" cy="3312721"/>
            </a:xfrm>
          </p:grpSpPr>
          <p:sp>
            <p:nvSpPr>
              <p:cNvPr id="63" name="角丸四角形 12">
                <a:extLst>
                  <a:ext uri="{FF2B5EF4-FFF2-40B4-BE49-F238E27FC236}">
                    <a16:creationId xmlns:a16="http://schemas.microsoft.com/office/drawing/2014/main" id="{0853E1DB-24A4-4002-BC54-34202793DDC7}"/>
                  </a:ext>
                </a:extLst>
              </p:cNvPr>
              <p:cNvSpPr/>
              <p:nvPr/>
            </p:nvSpPr>
            <p:spPr>
              <a:xfrm>
                <a:off x="3475382" y="4986229"/>
                <a:ext cx="3291840" cy="373626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0" bIns="0" rtlCol="0" anchor="ctr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ja-JP" sz="1400" b="1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受け手のメリット</a:t>
                </a:r>
                <a:r>
                  <a:rPr lang="ja-JP" altLang="en-US" sz="1200" b="1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（借受者）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</p:txBody>
          </p:sp>
          <p:sp>
            <p:nvSpPr>
              <p:cNvPr id="64" name="角丸四角形 22">
                <a:extLst>
                  <a:ext uri="{FF2B5EF4-FFF2-40B4-BE49-F238E27FC236}">
                    <a16:creationId xmlns:a16="http://schemas.microsoft.com/office/drawing/2014/main" id="{93A2BA7E-7EC6-46AD-9050-13BD8EC7D99A}"/>
                  </a:ext>
                </a:extLst>
              </p:cNvPr>
              <p:cNvSpPr/>
              <p:nvPr/>
            </p:nvSpPr>
            <p:spPr>
              <a:xfrm>
                <a:off x="3498790" y="5405814"/>
                <a:ext cx="3284220" cy="776480"/>
              </a:xfrm>
              <a:prstGeom prst="roundRect">
                <a:avLst>
                  <a:gd name="adj" fmla="val 209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317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１</a:t>
                </a:r>
                <a:r>
                  <a:rPr lang="en-US" alt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.</a:t>
                </a: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</a:t>
                </a:r>
                <a:r>
                  <a:rPr lang="ja-JP" altLang="en-US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農地を長期で借りることができます</a:t>
                </a:r>
                <a:endParaRPr lang="en-US" altLang="ja-JP" sz="120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endParaRPr lang="en-US" altLang="ja-JP" sz="50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20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  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地域の話し合いで策定される地域計画に基づき、原則として１０年以上の貸付けを行います。</a:t>
                </a:r>
                <a:endParaRPr lang="ja-JP" sz="105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</p:txBody>
          </p:sp>
          <p:sp>
            <p:nvSpPr>
              <p:cNvPr id="23" name="角丸四角形 22">
                <a:extLst>
                  <a:ext uri="{FF2B5EF4-FFF2-40B4-BE49-F238E27FC236}">
                    <a16:creationId xmlns:a16="http://schemas.microsoft.com/office/drawing/2014/main" id="{43535837-13E2-4BDE-BADF-3500C887E1C8}"/>
                  </a:ext>
                </a:extLst>
              </p:cNvPr>
              <p:cNvSpPr/>
              <p:nvPr/>
            </p:nvSpPr>
            <p:spPr>
              <a:xfrm>
                <a:off x="3512398" y="6228254"/>
                <a:ext cx="3261360" cy="2070696"/>
              </a:xfrm>
              <a:prstGeom prst="roundRect">
                <a:avLst>
                  <a:gd name="adj" fmla="val 209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317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ja-JP" altLang="en-US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２</a:t>
                </a:r>
                <a:r>
                  <a:rPr lang="en-US" alt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.</a:t>
                </a:r>
                <a:r>
                  <a:rPr lang="ja-JP" sz="1200" b="1" kern="1200" dirty="0">
                    <a:solidFill>
                      <a:srgbClr val="C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賃借料の支払い</a:t>
                </a:r>
                <a:r>
                  <a:rPr lang="ja-JP" altLang="en-US" sz="1200" b="1" dirty="0">
                    <a:solidFill>
                      <a:srgbClr val="C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方法を選択することがで</a:t>
                </a:r>
                <a:endParaRPr lang="en-US" altLang="ja-JP" sz="1200" b="1" dirty="0">
                  <a:solidFill>
                    <a:srgbClr val="C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200" b="1" dirty="0">
                    <a:solidFill>
                      <a:srgbClr val="C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きます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500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ＭＳ Ｐゴシック" panose="020B0600070205080204" pitchFamily="50" charset="-128"/>
                    <a:cs typeface="Meiryo UI" panose="020B0604030504040204" pitchFamily="50" charset="-128"/>
                  </a:rPr>
                  <a:t> </a:t>
                </a:r>
                <a:endParaRPr lang="ja-JP" sz="11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200" b="1" dirty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①機構を通じた徴収・支払 </a:t>
                </a: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又</a:t>
                </a:r>
                <a:r>
                  <a:rPr lang="ja-JP" altLang="en-US" sz="1050" b="1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は </a:t>
                </a:r>
                <a:r>
                  <a:rPr lang="ja-JP" altLang="en-US" sz="1200" b="1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②</a:t>
                </a:r>
                <a:r>
                  <a:rPr lang="ja-JP" altLang="en-US" sz="1200" b="1" dirty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出し手</a:t>
                </a:r>
                <a:r>
                  <a:rPr lang="ja-JP" altLang="en-US" sz="1200" b="1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へ</a:t>
                </a:r>
                <a:endParaRPr lang="en-US" altLang="ja-JP" sz="1200" b="1" kern="1200" dirty="0">
                  <a:solidFill>
                    <a:srgbClr val="000000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ja-JP" sz="1200" b="1" dirty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   </a:t>
                </a:r>
                <a:r>
                  <a:rPr lang="ja-JP" altLang="en-US" sz="1200" b="1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直接支払 </a:t>
                </a: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を選択</a:t>
                </a:r>
                <a:r>
                  <a:rPr lang="ja-JP" sz="1050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でき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ます</a:t>
                </a: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。</a:t>
                </a:r>
                <a:endParaRPr lang="en-US" altLang="ja-JP" sz="1050" kern="1200" dirty="0">
                  <a:solidFill>
                    <a:srgbClr val="000000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050" dirty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</a:t>
                </a:r>
                <a:r>
                  <a:rPr lang="ja-JP" altLang="en-US" sz="1050" dirty="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出し手が複数ある場合は、「機構を通じた徴収・支払」を選択すると、賃料をまとめて機構に支払うことができるため、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支払事務が簡素化できます。</a:t>
                </a:r>
                <a:endParaRPr lang="en-US" altLang="ja-JP" sz="1050" kern="1200" dirty="0">
                  <a:solidFill>
                    <a:srgbClr val="000000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endParaRPr lang="en-US" altLang="ja-JP" sz="50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r>
                  <a:rPr lang="en-US" altLang="ja-JP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※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賃借料の支払い方法は、出し手との合意により</a:t>
                </a:r>
                <a:endParaRPr lang="en-US" altLang="ja-JP" sz="1050" dirty="0">
                  <a:solidFill>
                    <a:srgbClr val="000000"/>
                  </a:solidFill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決まります。</a:t>
                </a:r>
                <a:r>
                  <a:rPr lang="en-US" altLang="ja-JP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 </a:t>
                </a:r>
                <a:endParaRPr lang="en-US" altLang="ja-JP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ja-JP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※</a:t>
                </a: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使用貸借（無償）や物納</a:t>
                </a: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（玄米のみ）</a:t>
                </a: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も選択でき</a:t>
                </a:r>
                <a:endParaRPr lang="en-US" altLang="ja-JP" sz="1050" kern="1200" dirty="0"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HG丸ｺﾞｼｯｸM-PRO" panose="020F0600000000000000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0"/>
                  </a:spcAft>
                </a:pPr>
                <a:r>
                  <a:rPr lang="ja-JP" altLang="en-US" sz="1050" dirty="0">
                    <a:solidFill>
                      <a:srgbClr val="000000"/>
                    </a:solidFill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　</a:t>
                </a:r>
                <a:r>
                  <a:rPr lang="ja-JP" altLang="en-US" sz="1050" kern="1200" dirty="0">
                    <a:solidFill>
                      <a:srgbClr val="000000"/>
                    </a:solidFill>
                    <a:effectLst/>
                    <a:latin typeface="ＭＳ Ｐゴシック" panose="020B0600070205080204" pitchFamily="50" charset="-128"/>
                    <a:ea typeface="HG丸ｺﾞｼｯｸM-PRO" panose="020F0600000000000000" pitchFamily="50" charset="-128"/>
                    <a:cs typeface="Meiryo UI" panose="020B0604030504040204" pitchFamily="50" charset="-128"/>
                  </a:rPr>
                  <a:t>ます。</a:t>
                </a:r>
                <a:endParaRPr 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ＭＳ Ｐゴシック" panose="020B0600070205080204" pitchFamily="50" charset="-128"/>
                </a:endParaRPr>
              </a:p>
            </p:txBody>
          </p:sp>
        </p:grp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A108CCB-EB36-43CA-9653-6C4B90D3F9AF}"/>
              </a:ext>
            </a:extLst>
          </p:cNvPr>
          <p:cNvSpPr txBox="1"/>
          <p:nvPr/>
        </p:nvSpPr>
        <p:spPr>
          <a:xfrm>
            <a:off x="5601551" y="9652623"/>
            <a:ext cx="18764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/>
              <a:t>令和８年（</a:t>
            </a:r>
            <a:r>
              <a:rPr lang="en-US" altLang="ja-JP" sz="1000" dirty="0"/>
              <a:t>2026</a:t>
            </a:r>
            <a:r>
              <a:rPr lang="ja-JP" altLang="en-US" sz="1000" dirty="0"/>
              <a:t>）</a:t>
            </a:r>
            <a:r>
              <a:rPr lang="en-US" altLang="ja-JP" sz="1000" dirty="0"/>
              <a:t>1</a:t>
            </a:r>
            <a:r>
              <a:rPr lang="ja-JP" altLang="en-US" sz="1000" dirty="0"/>
              <a:t>月</a:t>
            </a: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92900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">
            <a:extLst>
              <a:ext uri="{FF2B5EF4-FFF2-40B4-BE49-F238E27FC236}">
                <a16:creationId xmlns:a16="http://schemas.microsoft.com/office/drawing/2014/main" id="{5A6DA91C-EE91-4315-841D-22BAEBDC0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49" y="5505210"/>
            <a:ext cx="1142107" cy="34981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※</a:t>
            </a:r>
            <a:r>
              <a:rPr kumimoji="0" lang="ja-JP" altLang="ja-JP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留意事項</a:t>
            </a:r>
            <a:endParaRPr kumimoji="0" lang="en-US" altLang="ja-JP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05822AB0-AF65-40AB-9065-FEC712C77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258" y="237260"/>
            <a:ext cx="27783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600" b="1" dirty="0">
                <a:latin typeface="+mj-ea"/>
                <a:ea typeface="+mj-ea"/>
                <a:cs typeface="Times New Roman" panose="02020603050405020304" pitchFamily="18" charset="0"/>
              </a:rPr>
              <a:t>機構を通じた</a:t>
            </a:r>
            <a:r>
              <a:rPr kumimoji="0" lang="ja-JP" altLang="ja-JP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農地貸借の流れ</a:t>
            </a:r>
            <a:endParaRPr kumimoji="0" lang="ja-JP" altLang="ja-JP" sz="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</a:endParaRP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B6FFFBB0-5B9B-4979-BBAD-EA9F8068C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E50449-57D8-4994-83E5-012F5940C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2BADB7BA-95AE-4EC7-A604-C1E9F1661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C12F0C19-B72B-4F82-AA86-0910632B7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34">
            <a:extLst>
              <a:ext uri="{FF2B5EF4-FFF2-40B4-BE49-F238E27FC236}">
                <a16:creationId xmlns:a16="http://schemas.microsoft.com/office/drawing/2014/main" id="{C60DC453-B17E-45C9-8F07-ADF1A73DD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38">
            <a:extLst>
              <a:ext uri="{FF2B5EF4-FFF2-40B4-BE49-F238E27FC236}">
                <a16:creationId xmlns:a16="http://schemas.microsoft.com/office/drawing/2014/main" id="{4C150D86-2522-408E-A72F-E2F1BFD0C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32" name="Rectangle 40">
            <a:extLst>
              <a:ext uri="{FF2B5EF4-FFF2-40B4-BE49-F238E27FC236}">
                <a16:creationId xmlns:a16="http://schemas.microsoft.com/office/drawing/2014/main" id="{3C2A7E6B-8753-4375-AF31-CC5142D9D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33" name="Rectangle 43">
            <a:extLst>
              <a:ext uri="{FF2B5EF4-FFF2-40B4-BE49-F238E27FC236}">
                <a16:creationId xmlns:a16="http://schemas.microsoft.com/office/drawing/2014/main" id="{694BCB74-D3B0-4785-8783-DC38892A9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36" name="角丸四角形 1">
            <a:extLst>
              <a:ext uri="{FF2B5EF4-FFF2-40B4-BE49-F238E27FC236}">
                <a16:creationId xmlns:a16="http://schemas.microsoft.com/office/drawing/2014/main" id="{A21DBFF8-EF9C-4885-9283-2EB417027204}"/>
              </a:ext>
            </a:extLst>
          </p:cNvPr>
          <p:cNvSpPr/>
          <p:nvPr/>
        </p:nvSpPr>
        <p:spPr>
          <a:xfrm>
            <a:off x="303693" y="8360052"/>
            <a:ext cx="6272914" cy="1235918"/>
          </a:xfrm>
          <a:prstGeom prst="roundRect">
            <a:avLst>
              <a:gd name="adj" fmla="val 7351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ja-JP" altLang="en-US" sz="1400" b="1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 </a:t>
            </a:r>
            <a:r>
              <a:rPr lang="ja-JP" altLang="en-US" sz="1300" b="1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お問い合わせは、市町農業振興担当課　又は</a:t>
            </a:r>
            <a:endParaRPr lang="en-US" altLang="ja-JP" sz="1300" b="1" dirty="0">
              <a:solidFill>
                <a:schemeClr val="tx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ja-JP" altLang="ja-JP" sz="1300" b="1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一般財団法人広島県森林整備・農業振興財団（農地中間管理機構）</a:t>
            </a:r>
            <a:r>
              <a:rPr lang="ja-JP" altLang="en-US" sz="1300" b="1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まで</a:t>
            </a:r>
            <a:endParaRPr lang="en-US" altLang="ja-JP" sz="13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r>
              <a:rPr lang="ja-JP" altLang="ja-JP" sz="13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〒</a:t>
            </a:r>
            <a:r>
              <a:rPr lang="en-US" altLang="ja-JP" sz="13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730-005</a:t>
            </a:r>
            <a:r>
              <a:rPr lang="ja-JP" altLang="ja-JP" sz="13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１広島市中区大手町四丁目</a:t>
            </a:r>
            <a:r>
              <a:rPr lang="en-US" altLang="ja-JP" sz="13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2</a:t>
            </a:r>
            <a:r>
              <a:rPr lang="ja-JP" altLang="ja-JP" sz="13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番</a:t>
            </a:r>
            <a:r>
              <a:rPr lang="en-US" altLang="ja-JP" sz="13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16</a:t>
            </a:r>
            <a:r>
              <a:rPr lang="ja-JP" altLang="ja-JP" sz="13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号</a:t>
            </a:r>
            <a:r>
              <a:rPr lang="ja-JP" altLang="ja-JP" sz="14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　</a:t>
            </a:r>
            <a:endParaRPr lang="en-US" altLang="ja-JP" sz="1400" dirty="0">
              <a:solidFill>
                <a:schemeClr val="tx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en-US" altLang="ja-JP" sz="14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TEL:082-541-6192</a:t>
            </a:r>
            <a:r>
              <a:rPr lang="ja-JP" altLang="ja-JP" sz="14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　</a:t>
            </a:r>
            <a:r>
              <a:rPr lang="ja-JP" altLang="en-US" sz="14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メール：</a:t>
            </a:r>
            <a:r>
              <a:rPr lang="en-US" altLang="ja-JP" sz="14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kikou@hsnz.jp  </a:t>
            </a:r>
            <a:r>
              <a:rPr lang="en-US" altLang="ja-JP" sz="1400" dirty="0" err="1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HP:https</a:t>
            </a:r>
            <a:r>
              <a:rPr lang="en-US" altLang="ja-JP" sz="14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://hsnz.jp/</a:t>
            </a:r>
            <a:r>
              <a:rPr lang="en-US" altLang="ja-JP" sz="1400" dirty="0" err="1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kikou</a:t>
            </a:r>
            <a:endParaRPr lang="ja-JP" altLang="ja-JP" sz="1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64638B2-6541-4F7B-9B74-618B1A7C0CDB}"/>
              </a:ext>
            </a:extLst>
          </p:cNvPr>
          <p:cNvSpPr txBox="1"/>
          <p:nvPr/>
        </p:nvSpPr>
        <p:spPr>
          <a:xfrm>
            <a:off x="491309" y="5695775"/>
            <a:ext cx="61591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・</a:t>
            </a:r>
            <a:r>
              <a:rPr kumimoji="0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機構を通じた</a:t>
            </a:r>
            <a:r>
              <a:rPr kumimoji="0"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農地貸借は、手続きに３～４ヵ月かかることがあります</a:t>
            </a:r>
            <a:r>
              <a:rPr kumimoji="0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ので、更新を予定されて</a:t>
            </a:r>
            <a:endParaRPr kumimoji="0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いる場合や、話し合いで契約開始日が決まっている場合は、早目の手続き開始をお願いします。</a:t>
            </a:r>
            <a:endParaRPr kumimoji="0"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・</a:t>
            </a:r>
            <a:r>
              <a:rPr kumimoji="0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相続未登記等の共有地の場合は、</a:t>
            </a:r>
            <a:r>
              <a:rPr kumimoji="0"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権利</a:t>
            </a:r>
            <a:r>
              <a:rPr kumimoji="0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持分</a:t>
            </a:r>
            <a:r>
              <a:rPr kumimoji="0"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の過半の同意が必要となります。</a:t>
            </a:r>
            <a:endParaRPr kumimoji="0"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大かっこ 2">
            <a:extLst>
              <a:ext uri="{FF2B5EF4-FFF2-40B4-BE49-F238E27FC236}">
                <a16:creationId xmlns:a16="http://schemas.microsoft.com/office/drawing/2014/main" id="{7B2ED82B-B2A5-4C47-A540-06F6F6B2BBE9}"/>
              </a:ext>
            </a:extLst>
          </p:cNvPr>
          <p:cNvSpPr/>
          <p:nvPr/>
        </p:nvSpPr>
        <p:spPr>
          <a:xfrm>
            <a:off x="699911" y="9069432"/>
            <a:ext cx="5486399" cy="375664"/>
          </a:xfrm>
          <a:prstGeom prst="bracketPair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F7BFD542-EA0B-432B-A81B-514136449CD1}"/>
              </a:ext>
            </a:extLst>
          </p:cNvPr>
          <p:cNvGrpSpPr/>
          <p:nvPr/>
        </p:nvGrpSpPr>
        <p:grpSpPr>
          <a:xfrm>
            <a:off x="1810802" y="736301"/>
            <a:ext cx="4764454" cy="678948"/>
            <a:chOff x="2720900" y="858105"/>
            <a:chExt cx="4458134" cy="678948"/>
          </a:xfrm>
        </p:grpSpPr>
        <p:sp>
          <p:nvSpPr>
            <p:cNvPr id="39" name="吹き出し: 角を丸めた四角形 38">
              <a:extLst>
                <a:ext uri="{FF2B5EF4-FFF2-40B4-BE49-F238E27FC236}">
                  <a16:creationId xmlns:a16="http://schemas.microsoft.com/office/drawing/2014/main" id="{546796C4-284F-476E-8872-E4DA08AA3871}"/>
                </a:ext>
              </a:extLst>
            </p:cNvPr>
            <p:cNvSpPr/>
            <p:nvPr/>
          </p:nvSpPr>
          <p:spPr>
            <a:xfrm>
              <a:off x="2720900" y="875701"/>
              <a:ext cx="4003104" cy="558432"/>
            </a:xfrm>
            <a:prstGeom prst="wedgeRoundRectCallout">
              <a:avLst>
                <a:gd name="adj1" fmla="val 52418"/>
                <a:gd name="adj2" fmla="val -18432"/>
                <a:gd name="adj3" fmla="val 16667"/>
              </a:avLst>
            </a:prstGeom>
            <a:noFill/>
            <a:ln w="3175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4059166D-8C24-4E62-8783-9D15EDF37A9B}"/>
                </a:ext>
              </a:extLst>
            </p:cNvPr>
            <p:cNvSpPr/>
            <p:nvPr/>
          </p:nvSpPr>
          <p:spPr>
            <a:xfrm>
              <a:off x="2856608" y="930332"/>
              <a:ext cx="3802663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ja-JP" altLang="en-US" sz="1050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事前に、</a:t>
              </a:r>
              <a:r>
                <a:rPr kumimoji="0" lang="ja-JP" altLang="ja-JP" sz="1050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貸付者</a:t>
              </a:r>
              <a:r>
                <a:rPr kumimoji="0" lang="ja-JP" altLang="en-US" sz="1050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と</a:t>
              </a:r>
              <a:r>
                <a:rPr kumimoji="0" lang="ja-JP" altLang="ja-JP" sz="1050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借受者で、</a:t>
              </a:r>
              <a:r>
                <a:rPr kumimoji="0" lang="ja-JP" altLang="ja-JP" sz="1050" b="1" u="sng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貸借する農地</a:t>
              </a:r>
              <a:r>
                <a:rPr kumimoji="0" lang="ja-JP" altLang="en-US" sz="1050" b="1" u="sng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、</a:t>
              </a:r>
              <a:r>
                <a:rPr kumimoji="0" lang="ja-JP" altLang="ja-JP" sz="1050" b="1" u="sng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賃借料、貸借期間（始期</a:t>
              </a:r>
              <a:r>
                <a:rPr kumimoji="0" lang="ja-JP" altLang="en-US" sz="1050" b="1" u="sng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・</a:t>
              </a:r>
              <a:r>
                <a:rPr kumimoji="0" lang="ja-JP" altLang="ja-JP" sz="1050" b="1" u="sng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終期）</a:t>
              </a:r>
              <a:r>
                <a:rPr kumimoji="0" lang="ja-JP" altLang="ja-JP" sz="1050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などを話し合って決めて</a:t>
              </a:r>
              <a:r>
                <a:rPr kumimoji="0" lang="ja-JP" altLang="en-US" sz="1050" dirty="0">
                  <a:solidFill>
                    <a:srgbClr val="00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おくとスムーズです。</a:t>
              </a:r>
              <a:endPara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2E991611-D841-4CF9-A7AE-D70B52921092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389" y="858105"/>
              <a:ext cx="638645" cy="6789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0B86186-FB3D-4745-9414-512CC43FA161}"/>
              </a:ext>
            </a:extLst>
          </p:cNvPr>
          <p:cNvGrpSpPr/>
          <p:nvPr/>
        </p:nvGrpSpPr>
        <p:grpSpPr>
          <a:xfrm>
            <a:off x="236153" y="1333946"/>
            <a:ext cx="6271564" cy="4149921"/>
            <a:chOff x="377712" y="1542427"/>
            <a:chExt cx="6271564" cy="4149921"/>
          </a:xfrm>
        </p:grpSpPr>
        <p:sp>
          <p:nvSpPr>
            <p:cNvPr id="7" name="Text Box 14">
              <a:extLst>
                <a:ext uri="{FF2B5EF4-FFF2-40B4-BE49-F238E27FC236}">
                  <a16:creationId xmlns:a16="http://schemas.microsoft.com/office/drawing/2014/main" id="{F0BF8A84-F7C8-4FF3-8C05-FB81D287F8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712" y="1542427"/>
              <a:ext cx="2471171" cy="34290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①</a:t>
              </a:r>
              <a:r>
                <a:rPr kumimoji="0" lang="ja-JP" altLang="ja-JP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必要書類</a:t>
              </a:r>
              <a:r>
                <a:rPr kumimoji="0" lang="ja-JP" altLang="en-US" sz="1200" b="1" dirty="0">
                  <a:latin typeface="+mj-ea"/>
                  <a:ea typeface="+mj-ea"/>
                  <a:cs typeface="Times New Roman" panose="02020603050405020304" pitchFamily="18" charset="0"/>
                </a:rPr>
                <a:t>のご</a:t>
              </a:r>
              <a:r>
                <a:rPr kumimoji="0" lang="ja-JP" altLang="ja-JP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提出</a:t>
              </a:r>
              <a:endParaRPr kumimoji="0" lang="ja-JP" altLang="ja-JP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ea typeface="+mj-ea"/>
              </a:endParaRPr>
            </a:p>
          </p:txBody>
        </p:sp>
        <p:sp>
          <p:nvSpPr>
            <p:cNvPr id="10" name="AutoShape 8">
              <a:extLst>
                <a:ext uri="{FF2B5EF4-FFF2-40B4-BE49-F238E27FC236}">
                  <a16:creationId xmlns:a16="http://schemas.microsoft.com/office/drawing/2014/main" id="{FA8F5EE8-1A48-4835-AB81-0CE2DAEA4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784" y="4771099"/>
              <a:ext cx="4180819" cy="327523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dirty="0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　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書類が整い次第、機構が広島県知事に認可申請します。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DBC9787E-F0EA-445C-A4A4-AD1F34296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784" y="5406210"/>
              <a:ext cx="4180819" cy="28613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b="0" i="0" u="none" strike="noStrike" cap="none" normalizeH="0" baseline="0" dirty="0">
                  <a:ln>
                    <a:noFill/>
                  </a:ln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広島県知事が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認可・公告</a:t>
              </a:r>
              <a:r>
                <a:rPr kumimoji="0" lang="ja-JP" altLang="en-US" sz="1200" b="0" i="0" u="none" strike="noStrike" cap="none" normalizeH="0" baseline="0" dirty="0">
                  <a:ln>
                    <a:noFill/>
                  </a:ln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し、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権利が</a:t>
              </a:r>
              <a:r>
                <a:rPr kumimoji="0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設定されます。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4" name="AutoShape 13">
              <a:extLst>
                <a:ext uri="{FF2B5EF4-FFF2-40B4-BE49-F238E27FC236}">
                  <a16:creationId xmlns:a16="http://schemas.microsoft.com/office/drawing/2014/main" id="{464558AB-42EB-4DBF-8774-A402025C6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02" y="1799516"/>
              <a:ext cx="6119174" cy="1168394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　次の書類に必要事項を記入していただき、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市町農業振興担当課に</a:t>
              </a:r>
              <a:r>
                <a:rPr kumimoji="0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提出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して下さい</a:t>
              </a:r>
              <a:r>
                <a:rPr kumimoji="0" lang="ja-JP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。</a:t>
              </a:r>
              <a:endPara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ja-JP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ja-JP" altLang="en-US" sz="12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　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【提出書類】</a:t>
              </a:r>
              <a:endPara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endParaRP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・「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農地中間管理事業による貸借申出書</a:t>
              </a: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」</a:t>
              </a:r>
              <a:r>
                <a:rPr kumimoji="0" lang="ja-JP" altLang="en-US" sz="12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又は「</a:t>
              </a: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農用地利用集積等促進計画書」</a:t>
              </a:r>
              <a:endParaRPr kumimoji="0" lang="en-US" altLang="ja-JP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　（必要な場合は相続関係説明図を添付）</a:t>
              </a:r>
              <a:endParaRPr kumimoji="0" lang="en-US" altLang="ja-JP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・個人情報の同意書、賃料の徴収・支払の口座情報等</a:t>
              </a:r>
              <a:endParaRPr kumimoji="0" lang="en-US" altLang="ja-JP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ja-JP" altLang="ja-JP" sz="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DB87F409-355E-415D-9983-928F5B7B8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712" y="3015537"/>
              <a:ext cx="177197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②促進計画書の作成</a:t>
              </a:r>
              <a:endParaRPr kumimoji="0" lang="ja-JP" altLang="ja-JP" sz="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ea typeface="+mj-ea"/>
              </a:endParaRPr>
            </a:p>
          </p:txBody>
        </p:sp>
        <p:sp>
          <p:nvSpPr>
            <p:cNvPr id="35" name="AutoShape 8">
              <a:extLst>
                <a:ext uri="{FF2B5EF4-FFF2-40B4-BE49-F238E27FC236}">
                  <a16:creationId xmlns:a16="http://schemas.microsoft.com/office/drawing/2014/main" id="{42FDCBEE-6497-4FE2-95AE-2E70E6C85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02" y="3290200"/>
              <a:ext cx="6119174" cy="1182693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ja-JP" altLang="en-US" sz="130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</a:t>
              </a:r>
              <a:r>
                <a:rPr kumimoji="0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機構と市町</a:t>
              </a:r>
              <a:r>
                <a:rPr kumimoji="0" lang="ja-JP" altLang="ja-JP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農業振興</a:t>
              </a:r>
              <a:r>
                <a:rPr kumimoji="0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担当課が協力して、</a:t>
              </a:r>
              <a:r>
                <a:rPr kumimoji="0" lang="ja-JP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農地貸借に必要な書類を</a:t>
              </a:r>
              <a:r>
                <a:rPr kumimoji="0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作成</a:t>
              </a:r>
              <a:r>
                <a:rPr kumimoji="0" lang="ja-JP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して、農地の貸付者</a:t>
              </a:r>
              <a:r>
                <a:rPr kumimoji="0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</a:t>
              </a:r>
              <a:r>
                <a:rPr kumimoji="0" lang="ja-JP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借受者に押印・提出いただくようにご案内します。</a:t>
              </a:r>
              <a:endPara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kumimoji="0" lang="en-US" altLang="ja-JP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【</a:t>
              </a: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提出書類</a:t>
              </a:r>
              <a:r>
                <a:rPr kumimoji="0" lang="en-US" altLang="ja-JP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】</a:t>
              </a:r>
            </a:p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・農用地利用集積等促進計画書</a:t>
              </a:r>
              <a:r>
                <a:rPr kumimoji="0" lang="ja-JP" altLang="en-US" sz="11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（必要な場合は、相続関係説明図等を添付）</a:t>
              </a:r>
              <a:endParaRPr kumimoji="0" lang="en-US" altLang="ja-JP" sz="11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ja-JP" altLang="en-US" sz="1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kumimoji="0" lang="en-US" altLang="ja-JP" sz="11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※</a:t>
              </a:r>
              <a:r>
                <a:rPr kumimoji="0" lang="ja-JP" altLang="en-US" sz="11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①で提出済の場合は不要</a:t>
              </a:r>
              <a:endParaRPr kumimoji="0" lang="ja-JP" altLang="ja-JP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F4A9817-B9B0-001E-E3E0-C3B5DB1AF65E}"/>
              </a:ext>
            </a:extLst>
          </p:cNvPr>
          <p:cNvSpPr txBox="1"/>
          <p:nvPr/>
        </p:nvSpPr>
        <p:spPr>
          <a:xfrm>
            <a:off x="377574" y="6885241"/>
            <a:ext cx="6272914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200" b="1" dirty="0">
                <a:highlight>
                  <a:srgbClr val="FFFF00"/>
                </a:highlight>
                <a:latin typeface="+mn-ea"/>
                <a:cs typeface="Times New Roman" panose="02020603050405020304" pitchFamily="18" charset="0"/>
              </a:rPr>
              <a:t>直接支払 </a:t>
            </a:r>
            <a:r>
              <a:rPr kumimoji="0" lang="ja-JP" altLang="en-US" sz="1200" b="1" dirty="0">
                <a:latin typeface="+mn-ea"/>
                <a:cs typeface="Times New Roman" panose="02020603050405020304" pitchFamily="18" charset="0"/>
              </a:rPr>
              <a:t>： </a:t>
            </a: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借受者が賃料を貸付者に直接支払う方法です。</a:t>
            </a:r>
            <a:endParaRPr kumimoji="0" lang="en-US" altLang="ja-JP" sz="1100" dirty="0">
              <a:latin typeface="+mn-ea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200" b="1" dirty="0">
                <a:highlight>
                  <a:srgbClr val="FFFF00"/>
                </a:highlight>
                <a:latin typeface="+mn-ea"/>
                <a:cs typeface="Times New Roman" panose="02020603050405020304" pitchFamily="18" charset="0"/>
              </a:rPr>
              <a:t>機構を介した徴収支払 </a:t>
            </a:r>
            <a:r>
              <a:rPr kumimoji="0" lang="ja-JP" altLang="en-US" sz="1200" b="1" dirty="0">
                <a:latin typeface="+mn-ea"/>
                <a:cs typeface="Times New Roman" panose="02020603050405020304" pitchFamily="18" charset="0"/>
              </a:rPr>
              <a:t>： </a:t>
            </a: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原則１１月末に借受者から徴収し、１２月末までに貸付者へお支払いします。</a:t>
            </a:r>
            <a:endParaRPr kumimoji="0" lang="en-US" altLang="ja-JP" sz="1100" dirty="0">
              <a:latin typeface="+mn-ea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kumimoji="0" lang="en-US" altLang="ja-JP" sz="1050" dirty="0">
                <a:latin typeface="+mn-ea"/>
                <a:cs typeface="Times New Roman" panose="02020603050405020304" pitchFamily="18" charset="0"/>
              </a:rPr>
              <a:t>※</a:t>
            </a:r>
            <a:r>
              <a:rPr kumimoji="0" lang="ja-JP" altLang="en-US" sz="1050" dirty="0">
                <a:latin typeface="+mn-ea"/>
                <a:cs typeface="Times New Roman" panose="02020603050405020304" pitchFamily="18" charset="0"/>
              </a:rPr>
              <a:t>ただし、その年の８</a:t>
            </a:r>
            <a:r>
              <a:rPr kumimoji="0" lang="en-US" altLang="ja-JP" sz="1050" dirty="0">
                <a:latin typeface="+mn-ea"/>
                <a:cs typeface="Times New Roman" panose="02020603050405020304" pitchFamily="18" charset="0"/>
              </a:rPr>
              <a:t>/</a:t>
            </a:r>
            <a:r>
              <a:rPr kumimoji="0" lang="ja-JP" altLang="en-US" sz="1050" dirty="0">
                <a:latin typeface="+mn-ea"/>
                <a:cs typeface="Times New Roman" panose="02020603050405020304" pitchFamily="18" charset="0"/>
              </a:rPr>
              <a:t>３１時点で契約が存続する場合。</a:t>
            </a:r>
            <a:endParaRPr kumimoji="0" lang="en-US" altLang="ja-JP" sz="1050" dirty="0">
              <a:latin typeface="+mn-ea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050" dirty="0">
                <a:latin typeface="+mn-ea"/>
                <a:cs typeface="Times New Roman" panose="02020603050405020304" pitchFamily="18" charset="0"/>
              </a:rPr>
              <a:t>　</a:t>
            </a:r>
            <a:r>
              <a:rPr kumimoji="0" lang="en-US" altLang="ja-JP" sz="1050" dirty="0">
                <a:latin typeface="+mn-ea"/>
                <a:cs typeface="Times New Roman" panose="02020603050405020304" pitchFamily="18" charset="0"/>
              </a:rPr>
              <a:t>※</a:t>
            </a:r>
            <a:r>
              <a:rPr kumimoji="0" lang="ja-JP" altLang="en-US" sz="1050" dirty="0">
                <a:latin typeface="+mn-ea"/>
                <a:cs typeface="Times New Roman" panose="02020603050405020304" pitchFamily="18" charset="0"/>
              </a:rPr>
              <a:t>入金状況は、口座記帳等によりご確認ください。また、税務申告書等で支払通知をご希望の方は、下記</a:t>
            </a:r>
            <a:endParaRPr kumimoji="0" lang="en-US" altLang="ja-JP" sz="1050" dirty="0">
              <a:latin typeface="+mn-ea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050" dirty="0">
                <a:latin typeface="+mn-ea"/>
                <a:cs typeface="Times New Roman" panose="02020603050405020304" pitchFamily="18" charset="0"/>
              </a:rPr>
              <a:t>     </a:t>
            </a:r>
            <a:r>
              <a:rPr kumimoji="0" lang="ja-JP" altLang="en-US" sz="1050" dirty="0">
                <a:latin typeface="+mn-ea"/>
                <a:cs typeface="Times New Roman" panose="02020603050405020304" pitchFamily="18" charset="0"/>
              </a:rPr>
              <a:t>までご連絡ください。</a:t>
            </a:r>
            <a:endParaRPr kumimoji="0" lang="en-US" altLang="ja-JP" sz="1050" dirty="0">
              <a:latin typeface="+mn-ea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200" b="1" dirty="0">
                <a:highlight>
                  <a:srgbClr val="FFFF00"/>
                </a:highlight>
                <a:latin typeface="+mn-ea"/>
                <a:cs typeface="Times New Roman" panose="02020603050405020304" pitchFamily="18" charset="0"/>
              </a:rPr>
              <a:t> 物 納  </a:t>
            </a:r>
            <a:r>
              <a:rPr kumimoji="0" lang="ja-JP" altLang="en-US" sz="1200" b="1" dirty="0">
                <a:latin typeface="+mn-ea"/>
                <a:cs typeface="Times New Roman" panose="02020603050405020304" pitchFamily="18" charset="0"/>
              </a:rPr>
              <a:t>： </a:t>
            </a: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１２月末までに、借受者が貸付者へ玄米を引き渡します。</a:t>
            </a:r>
            <a:endParaRPr kumimoji="0" lang="en-US" altLang="ja-JP" sz="1100" dirty="0">
              <a:latin typeface="+mn-ea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　</a:t>
            </a:r>
            <a:endParaRPr kumimoji="0" lang="ja-JP" altLang="ja-JP" sz="1100" dirty="0">
              <a:latin typeface="+mn-ea"/>
            </a:endParaRPr>
          </a:p>
        </p:txBody>
      </p:sp>
      <p:sp>
        <p:nvSpPr>
          <p:cNvPr id="17" name="大かっこ 16">
            <a:extLst>
              <a:ext uri="{FF2B5EF4-FFF2-40B4-BE49-F238E27FC236}">
                <a16:creationId xmlns:a16="http://schemas.microsoft.com/office/drawing/2014/main" id="{A3DC1179-BA35-D252-5F3E-B3B998DBDE80}"/>
              </a:ext>
            </a:extLst>
          </p:cNvPr>
          <p:cNvSpPr/>
          <p:nvPr/>
        </p:nvSpPr>
        <p:spPr>
          <a:xfrm flipH="1">
            <a:off x="288697" y="6796884"/>
            <a:ext cx="6280605" cy="1285554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5D962D3B-449B-4EE3-464D-5B6FBB3E5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52" y="6503100"/>
            <a:ext cx="494213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ea"/>
                <a:cs typeface="Times New Roman" panose="02020603050405020304" pitchFamily="18" charset="0"/>
              </a:rPr>
              <a:t>◆</a:t>
            </a:r>
            <a:r>
              <a:rPr kumimoji="0" lang="ja-JP" altLang="en-US" sz="1200" b="1" dirty="0">
                <a:latin typeface="+mj-ea"/>
                <a:ea typeface="+mj-ea"/>
                <a:cs typeface="Times New Roman" panose="02020603050405020304" pitchFamily="18" charset="0"/>
              </a:rPr>
              <a:t>賃借料の徴収・支払い方法を選択することができます</a:t>
            </a:r>
            <a:r>
              <a:rPr kumimoji="0" lang="ja-JP" altLang="en-US" sz="1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ea"/>
                <a:cs typeface="Times New Roman" panose="02020603050405020304" pitchFamily="18" charset="0"/>
              </a:rPr>
              <a:t>◆</a:t>
            </a:r>
            <a:endParaRPr kumimoji="0" lang="ja-JP" altLang="ja-JP" sz="1200" b="1" i="0" u="none" strike="noStrike" cap="none" normalizeH="0" baseline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+mj-ea"/>
              <a:ea typeface="+mj-ea"/>
            </a:endParaRPr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6607D5DC-F14F-C1D1-4E59-094DA18C5C90}"/>
              </a:ext>
            </a:extLst>
          </p:cNvPr>
          <p:cNvSpPr/>
          <p:nvPr/>
        </p:nvSpPr>
        <p:spPr>
          <a:xfrm>
            <a:off x="3144789" y="4292153"/>
            <a:ext cx="842182" cy="251108"/>
          </a:xfrm>
          <a:prstGeom prst="downArrow">
            <a:avLst/>
          </a:prstGeom>
          <a:gradFill>
            <a:gsLst>
              <a:gs pos="16676">
                <a:schemeClr val="accent1">
                  <a:lumMod val="60000"/>
                  <a:lumOff val="40000"/>
                </a:schemeClr>
              </a:gs>
              <a:gs pos="36017">
                <a:srgbClr val="87B6E1"/>
              </a:gs>
              <a:gs pos="50024">
                <a:srgbClr val="98C0E5"/>
              </a:gs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/>
          </a:p>
        </p:txBody>
      </p:sp>
      <p:sp>
        <p:nvSpPr>
          <p:cNvPr id="51" name="思考の吹き出し: 雲形 50">
            <a:extLst>
              <a:ext uri="{FF2B5EF4-FFF2-40B4-BE49-F238E27FC236}">
                <a16:creationId xmlns:a16="http://schemas.microsoft.com/office/drawing/2014/main" id="{1B9D7AF3-374E-14F0-1AC5-9F0323255872}"/>
              </a:ext>
            </a:extLst>
          </p:cNvPr>
          <p:cNvSpPr/>
          <p:nvPr/>
        </p:nvSpPr>
        <p:spPr>
          <a:xfrm>
            <a:off x="5671641" y="3581408"/>
            <a:ext cx="988466" cy="594647"/>
          </a:xfrm>
          <a:prstGeom prst="cloudCallout">
            <a:avLst>
              <a:gd name="adj1" fmla="val -41657"/>
              <a:gd name="adj2" fmla="val -74345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2"/>
                </a:solidFill>
              </a:rPr>
              <a:t>２</a:t>
            </a:r>
            <a:r>
              <a:rPr kumimoji="1" lang="ja-JP" altLang="en-US" dirty="0">
                <a:solidFill>
                  <a:schemeClr val="tx2"/>
                </a:solidFill>
              </a:rPr>
              <a:t>カ月程度</a:t>
            </a:r>
          </a:p>
        </p:txBody>
      </p:sp>
      <p:sp>
        <p:nvSpPr>
          <p:cNvPr id="53" name="思考の吹き出し: 雲形 52">
            <a:extLst>
              <a:ext uri="{FF2B5EF4-FFF2-40B4-BE49-F238E27FC236}">
                <a16:creationId xmlns:a16="http://schemas.microsoft.com/office/drawing/2014/main" id="{0F97F9E0-E15E-0FE3-8EB7-29456BF2CFB8}"/>
              </a:ext>
            </a:extLst>
          </p:cNvPr>
          <p:cNvSpPr/>
          <p:nvPr/>
        </p:nvSpPr>
        <p:spPr>
          <a:xfrm>
            <a:off x="5638089" y="4551292"/>
            <a:ext cx="988466" cy="594647"/>
          </a:xfrm>
          <a:prstGeom prst="cloudCallout">
            <a:avLst>
              <a:gd name="adj1" fmla="val -63277"/>
              <a:gd name="adj2" fmla="val -17698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2"/>
                </a:solidFill>
              </a:rPr>
              <a:t>月２回程度</a:t>
            </a:r>
          </a:p>
        </p:txBody>
      </p:sp>
      <p:sp>
        <p:nvSpPr>
          <p:cNvPr id="54" name="矢印: 下 53">
            <a:extLst>
              <a:ext uri="{FF2B5EF4-FFF2-40B4-BE49-F238E27FC236}">
                <a16:creationId xmlns:a16="http://schemas.microsoft.com/office/drawing/2014/main" id="{30E76FA6-9726-9928-F8BF-B07999FADCF9}"/>
              </a:ext>
            </a:extLst>
          </p:cNvPr>
          <p:cNvSpPr/>
          <p:nvPr/>
        </p:nvSpPr>
        <p:spPr>
          <a:xfrm>
            <a:off x="3126433" y="2805291"/>
            <a:ext cx="842182" cy="251108"/>
          </a:xfrm>
          <a:prstGeom prst="downArrow">
            <a:avLst/>
          </a:prstGeom>
          <a:gradFill>
            <a:gsLst>
              <a:gs pos="16676">
                <a:schemeClr val="accent1">
                  <a:lumMod val="60000"/>
                  <a:lumOff val="40000"/>
                </a:schemeClr>
              </a:gs>
              <a:gs pos="36017">
                <a:srgbClr val="87B6E1"/>
              </a:gs>
              <a:gs pos="50024">
                <a:srgbClr val="98C0E5"/>
              </a:gs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/>
          </a:p>
        </p:txBody>
      </p:sp>
      <p:sp>
        <p:nvSpPr>
          <p:cNvPr id="55" name="矢印: 下 54">
            <a:extLst>
              <a:ext uri="{FF2B5EF4-FFF2-40B4-BE49-F238E27FC236}">
                <a16:creationId xmlns:a16="http://schemas.microsoft.com/office/drawing/2014/main" id="{DA40CE98-4475-229E-2636-044A661863CF}"/>
              </a:ext>
            </a:extLst>
          </p:cNvPr>
          <p:cNvSpPr/>
          <p:nvPr/>
        </p:nvSpPr>
        <p:spPr>
          <a:xfrm>
            <a:off x="3160309" y="4921301"/>
            <a:ext cx="842182" cy="251108"/>
          </a:xfrm>
          <a:prstGeom prst="downArrow">
            <a:avLst/>
          </a:prstGeom>
          <a:gradFill>
            <a:gsLst>
              <a:gs pos="16676">
                <a:schemeClr val="accent1">
                  <a:lumMod val="60000"/>
                  <a:lumOff val="40000"/>
                </a:schemeClr>
              </a:gs>
              <a:gs pos="36017">
                <a:srgbClr val="87B6E1"/>
              </a:gs>
              <a:gs pos="50024">
                <a:srgbClr val="98C0E5"/>
              </a:gs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E581898-40C2-D0BE-2EA2-11D8B854C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372" y="6397958"/>
            <a:ext cx="327433" cy="49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37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1465F583-9C62-40D4-AB7F-03953F950F74}" vid="{126184B1-FDAA-4C90-8D9B-C4C35CF54E31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166</TotalTime>
  <Words>934</Words>
  <Application>Microsoft Office PowerPoint</Application>
  <PresentationFormat>A4 210 x 297 mm</PresentationFormat>
  <Paragraphs>84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HG丸ｺﾞｼｯｸM-PRO</vt:lpstr>
      <vt:lpstr>HG創英角ｺﾞｼｯｸUB</vt:lpstr>
      <vt:lpstr>ＭＳ Ｐゴシック</vt:lpstr>
      <vt:lpstr>ＭＳ ゴシック</vt:lpstr>
      <vt:lpstr>ＭＳ 明朝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hsnz029</cp:lastModifiedBy>
  <cp:revision>24</cp:revision>
  <cp:lastPrinted>2026-07-21T07:44:35Z</cp:lastPrinted>
  <dcterms:created xsi:type="dcterms:W3CDTF">2023-11-30T02:42:26Z</dcterms:created>
  <dcterms:modified xsi:type="dcterms:W3CDTF">2026-07-21T07:44:38Z</dcterms:modified>
</cp:coreProperties>
</file>